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10"/>
  </p:notesMasterIdLst>
  <p:handoutMasterIdLst>
    <p:handoutMasterId r:id="rId11"/>
  </p:handoutMasterIdLst>
  <p:sldIdLst>
    <p:sldId id="294" r:id="rId4"/>
    <p:sldId id="1319" r:id="rId5"/>
    <p:sldId id="1321" r:id="rId6"/>
    <p:sldId id="1322" r:id="rId7"/>
    <p:sldId id="1318" r:id="rId8"/>
    <p:sldId id="457" r:id="rId9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E5A82-A19F-4490-AC60-60519E0126A8}" v="10" dt="2026-04-19T18:34:54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>
      <p:cViewPr varScale="1">
        <p:scale>
          <a:sx n="75" d="100"/>
          <a:sy n="75" d="100"/>
        </p:scale>
        <p:origin x="855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A7BAD-B5CD-136D-AF5B-C321285A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AC1ED41-B556-E958-A80D-B28C36D8C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82068AE-C3B4-183F-358D-BE509749B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544D93F-DD18-0CD6-1125-381F65CAC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6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62AE8-7F7B-4C7D-3A47-ECBA759CF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9219839-8094-111E-8EF9-100C628936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B436F68-48CD-9BF3-C8C3-FA30ACA752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009319D-C48C-B6EC-58DE-DD6A30571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>
                <a:latin typeface="Georgia" pitchFamily="18" charset="0"/>
                <a:cs typeface="Times New Roman" pitchFamily="18" charset="0"/>
              </a:rPr>
              <a:t>Chris Barrett</a:t>
            </a:r>
          </a:p>
          <a:p>
            <a:pPr algn="ctr"/>
            <a:r>
              <a:rPr lang="en-US" sz="2000" dirty="0"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/>
            <a:r>
              <a:rPr lang="en-US" sz="2000" dirty="0">
                <a:latin typeface="Georgia" pitchFamily="18" charset="0"/>
                <a:cs typeface="Times New Roman" pitchFamily="18" charset="0"/>
              </a:rPr>
              <a:t>Royal Society workshop on Food and Nature:</a:t>
            </a:r>
          </a:p>
          <a:p>
            <a:pPr algn="ctr"/>
            <a:r>
              <a:rPr lang="en-US" sz="2000" dirty="0">
                <a:latin typeface="Georgia" pitchFamily="18" charset="0"/>
                <a:cs typeface="Times New Roman" pitchFamily="18" charset="0"/>
              </a:rPr>
              <a:t>Science and Practice for Sustainable, Land Efficient Farming</a:t>
            </a:r>
          </a:p>
          <a:p>
            <a:pPr algn="ctr"/>
            <a:r>
              <a:rPr lang="en-US" sz="2000" dirty="0">
                <a:latin typeface="Georgia" pitchFamily="18" charset="0"/>
                <a:cs typeface="Times New Roman" pitchFamily="18" charset="0"/>
              </a:rPr>
              <a:t>London, UK</a:t>
            </a:r>
          </a:p>
          <a:p>
            <a:pPr algn="ctr" eaLnBrk="0" hangingPunct="0"/>
            <a:r>
              <a:rPr lang="en-US" sz="2000" dirty="0">
                <a:latin typeface="Georgia" pitchFamily="18" charset="0"/>
                <a:cs typeface="Times New Roman" pitchFamily="18" charset="0"/>
              </a:rPr>
              <a:t>April 21, 2026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3BF080C4-3141-230A-4391-8769D099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893" y="24384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Georgia" panose="02040502050405020303" pitchFamily="18" charset="0"/>
              </a:rPr>
              <a:t>Risk and farmer uptake of</a:t>
            </a:r>
          </a:p>
          <a:p>
            <a:pPr algn="ctr"/>
            <a:r>
              <a:rPr lang="en-US" sz="3600" b="1" dirty="0">
                <a:latin typeface="Georgia" panose="02040502050405020303" pitchFamily="18" charset="0"/>
              </a:rPr>
              <a:t>sustainable agricultural intensification innovations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81000" y="1143000"/>
            <a:ext cx="84582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sng" dirty="0">
                <a:latin typeface="Georgia" pitchFamily="18" charset="0"/>
              </a:rPr>
              <a:t>Adoption itself is risky:</a:t>
            </a:r>
          </a:p>
          <a:p>
            <a:endParaRPr lang="en-US" sz="2800" dirty="0">
              <a:latin typeface="Georgia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Georgia" pitchFamily="18" charset="0"/>
              </a:rPr>
              <a:t>Need to learn how to use new tool/method (esp. for knowledge intensive practices – SRI, ISFM, IPM, cover crops, agroforestry, etc.)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Georgia" pitchFamily="18" charset="0"/>
              </a:rPr>
              <a:t>Social/own identity acceptability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Georgia" pitchFamily="18" charset="0"/>
            </a:endParaRPr>
          </a:p>
          <a:p>
            <a:r>
              <a:rPr lang="en-US" sz="2800" b="1" dirty="0">
                <a:latin typeface="Georgia" pitchFamily="18" charset="0"/>
              </a:rPr>
              <a:t>	Extension services, </a:t>
            </a:r>
            <a:r>
              <a:rPr lang="en-US" sz="2800" b="1" dirty="0" err="1">
                <a:latin typeface="Georgia" pitchFamily="18" charset="0"/>
              </a:rPr>
              <a:t>agro</a:t>
            </a:r>
            <a:r>
              <a:rPr lang="en-US" sz="2800" b="1" dirty="0">
                <a:latin typeface="Georgia" pitchFamily="18" charset="0"/>
              </a:rPr>
              <a:t>-input dealers, 	farmer field schools, chosen diffusion 	nodes (‘master farmers’, authority 	figures, etc.)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Georgia" pitchFamily="18" charset="0"/>
            </a:endParaRPr>
          </a:p>
          <a:p>
            <a:r>
              <a:rPr lang="en-US" sz="2000" b="1" dirty="0">
                <a:latin typeface="Georgia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-127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7E76C-0600-C964-A7D4-3C0BFD084217}"/>
              </a:ext>
            </a:extLst>
          </p:cNvPr>
          <p:cNvSpPr txBox="1"/>
          <p:nvPr/>
        </p:nvSpPr>
        <p:spPr>
          <a:xfrm>
            <a:off x="5257800" y="182344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Georgia" pitchFamily="18" charset="0"/>
              </a:rPr>
              <a:t>Innovation risk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7210F23-F337-72D9-DCC8-A554B680BAC3}"/>
              </a:ext>
            </a:extLst>
          </p:cNvPr>
          <p:cNvSpPr/>
          <p:nvPr/>
        </p:nvSpPr>
        <p:spPr>
          <a:xfrm>
            <a:off x="533400" y="4267200"/>
            <a:ext cx="381000" cy="3047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9903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4F720-A4C7-3FA6-62C7-827CE6A32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6">
                <a:extLst>
                  <a:ext uri="{FF2B5EF4-FFF2-40B4-BE49-F238E27FC236}">
                    <a16:creationId xmlns:a16="http://schemas.microsoft.com/office/drawing/2014/main" id="{7510163B-E7FE-517D-1A0D-28723E522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" y="1143000"/>
                <a:ext cx="8610600" cy="6001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u="sng" dirty="0">
                    <a:latin typeface="Georgia" pitchFamily="18" charset="0"/>
                  </a:rPr>
                  <a:t>Production risk due to biological lags:</a:t>
                </a:r>
              </a:p>
              <a:p>
                <a:endParaRPr lang="en-US" sz="2800" dirty="0">
                  <a:latin typeface="Georgia" pitchFamily="18" charset="0"/>
                </a:endParaRPr>
              </a:p>
              <a:p>
                <a:pPr marL="457200" indent="-4572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Georgia" pitchFamily="18" charset="0"/>
                  </a:rPr>
                  <a:t>Significant gap between incurring expenses and realizing gains. 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latin typeface="Georgia" pitchFamily="18" charset="0"/>
                  </a:rPr>
                  <a:t>Weather, pests, pathogens, wildlife, human illness, theft, violence</a:t>
                </a:r>
              </a:p>
              <a:p>
                <a:pPr marL="457200" indent="-457200">
                  <a:buFontTx/>
                  <a:buChar char="-"/>
                </a:pPr>
                <a:endParaRPr lang="en-US" sz="2800" dirty="0">
                  <a:latin typeface="Georgia" pitchFamily="18" charset="0"/>
                </a:endParaRPr>
              </a:p>
              <a:p>
                <a:r>
                  <a:rPr lang="en-US" sz="2800" b="1" dirty="0">
                    <a:latin typeface="Georgia" pitchFamily="18" charset="0"/>
                  </a:rPr>
                  <a:t>	Innovations that reduce risk (drought-/ 	flood-tolerance, disease-resistance, 	irrigation) more readily adopted than 	risk-increasing (e.g., fertilizer, SRI). 	Insurance (risk transfer) can work, but 	hard to design 	well/affordably. </a:t>
                </a:r>
                <a:endParaRPr lang="en-US" sz="2800" dirty="0">
                  <a:latin typeface="Georgia" pitchFamily="18" charset="0"/>
                </a:endParaRPr>
              </a:p>
              <a:p>
                <a:r>
                  <a:rPr lang="en-US" sz="2000" b="1" dirty="0">
                    <a:latin typeface="Georgia" pitchFamily="18" charset="0"/>
                    <a:cs typeface="Times New Roman" pitchFamily="18" charset="0"/>
                  </a:rPr>
                  <a:t>	</a:t>
                </a:r>
              </a:p>
            </p:txBody>
          </p:sp>
        </mc:Choice>
        <mc:Fallback>
          <p:sp>
            <p:nvSpPr>
              <p:cNvPr id="5123" name="Rectangle 6">
                <a:extLst>
                  <a:ext uri="{FF2B5EF4-FFF2-40B4-BE49-F238E27FC236}">
                    <a16:creationId xmlns:a16="http://schemas.microsoft.com/office/drawing/2014/main" id="{7510163B-E7FE-517D-1A0D-28723E52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143000"/>
                <a:ext cx="8610600" cy="6001643"/>
              </a:xfrm>
              <a:prstGeom prst="rect">
                <a:avLst/>
              </a:prstGeom>
              <a:blipFill>
                <a:blip r:embed="rId3"/>
                <a:stretch>
                  <a:fillRect l="-1487" t="-1118" r="-21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5" descr="cu_logo_sml_150_ppt">
            <a:extLst>
              <a:ext uri="{FF2B5EF4-FFF2-40B4-BE49-F238E27FC236}">
                <a16:creationId xmlns:a16="http://schemas.microsoft.com/office/drawing/2014/main" id="{24F7BCBD-B8E6-4CF1-C480-CB38C469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-127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AC7FF-0AE8-B647-DD52-E8DBF44C98D3}"/>
              </a:ext>
            </a:extLst>
          </p:cNvPr>
          <p:cNvSpPr txBox="1"/>
          <p:nvPr/>
        </p:nvSpPr>
        <p:spPr>
          <a:xfrm>
            <a:off x="5257800" y="182344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Georgia" pitchFamily="18" charset="0"/>
              </a:rPr>
              <a:t>Production risk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24AA734-B4D6-FE33-2BCB-D589C6149981}"/>
              </a:ext>
            </a:extLst>
          </p:cNvPr>
          <p:cNvSpPr/>
          <p:nvPr/>
        </p:nvSpPr>
        <p:spPr>
          <a:xfrm>
            <a:off x="533400" y="4267200"/>
            <a:ext cx="381000" cy="3047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77566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E658D-D91E-B4FF-F45A-0EFE2C284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6">
                <a:extLst>
                  <a:ext uri="{FF2B5EF4-FFF2-40B4-BE49-F238E27FC236}">
                    <a16:creationId xmlns:a16="http://schemas.microsoft.com/office/drawing/2014/main" id="{A55324A7-089D-B7EC-8A91-A2062FCC1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" y="1143000"/>
                <a:ext cx="8610600" cy="6001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u="sng" dirty="0">
                    <a:latin typeface="Georgia" pitchFamily="18" charset="0"/>
                  </a:rPr>
                  <a:t>Market risk due to biological lags:</a:t>
                </a:r>
              </a:p>
              <a:p>
                <a:endParaRPr lang="en-US" sz="2800" dirty="0">
                  <a:latin typeface="Georgia" pitchFamily="18" charset="0"/>
                </a:endParaRPr>
              </a:p>
              <a:p>
                <a:pPr marL="457200" indent="-4572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Georgia" pitchFamily="18" charset="0"/>
                  </a:rPr>
                  <a:t>Significant gap between incurring expenses and realizing gains. 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latin typeface="Georgia" pitchFamily="18" charset="0"/>
                  </a:rPr>
                  <a:t>Market prices, policies, etc. shift, contract non-compliance on both buy/sell sides. 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latin typeface="Georgia" pitchFamily="18" charset="0"/>
                  </a:rPr>
                  <a:t>Non-adoption is risky too (‘technology treadmill’). 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800" dirty="0">
                    <a:latin typeface="Georgia" pitchFamily="18" charset="0"/>
                  </a:rPr>
                  <a:t>Farmers hold varied/complex price risk preferences … most small farmers are net food buyers; many benefit from price risk. </a:t>
                </a:r>
              </a:p>
              <a:p>
                <a:pPr marL="457200" indent="-457200">
                  <a:buFontTx/>
                  <a:buChar char="-"/>
                </a:pPr>
                <a:endParaRPr lang="en-US" sz="2800" dirty="0">
                  <a:latin typeface="Georgia" pitchFamily="18" charset="0"/>
                </a:endParaRPr>
              </a:p>
              <a:p>
                <a:r>
                  <a:rPr lang="en-US" sz="2800" b="1" dirty="0">
                    <a:latin typeface="Georgia" pitchFamily="18" charset="0"/>
                  </a:rPr>
                  <a:t>	Forward contracts and options can 	only partly reduce price risk. </a:t>
                </a:r>
                <a:endParaRPr lang="en-US" sz="2800" dirty="0">
                  <a:latin typeface="Georgia" pitchFamily="18" charset="0"/>
                </a:endParaRPr>
              </a:p>
              <a:p>
                <a:r>
                  <a:rPr lang="en-US" sz="2000" b="1" dirty="0">
                    <a:latin typeface="Georgia" pitchFamily="18" charset="0"/>
                    <a:cs typeface="Times New Roman" pitchFamily="18" charset="0"/>
                  </a:rPr>
                  <a:t>	</a:t>
                </a:r>
              </a:p>
            </p:txBody>
          </p:sp>
        </mc:Choice>
        <mc:Fallback>
          <p:sp>
            <p:nvSpPr>
              <p:cNvPr id="5123" name="Rectangle 6">
                <a:extLst>
                  <a:ext uri="{FF2B5EF4-FFF2-40B4-BE49-F238E27FC236}">
                    <a16:creationId xmlns:a16="http://schemas.microsoft.com/office/drawing/2014/main" id="{A55324A7-089D-B7EC-8A91-A2062FCC1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143000"/>
                <a:ext cx="8610600" cy="6001643"/>
              </a:xfrm>
              <a:prstGeom prst="rect">
                <a:avLst/>
              </a:prstGeom>
              <a:blipFill>
                <a:blip r:embed="rId3"/>
                <a:stretch>
                  <a:fillRect l="-1487" t="-1118" r="-12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5" descr="cu_logo_sml_150_ppt">
            <a:extLst>
              <a:ext uri="{FF2B5EF4-FFF2-40B4-BE49-F238E27FC236}">
                <a16:creationId xmlns:a16="http://schemas.microsoft.com/office/drawing/2014/main" id="{387590B2-87E6-819A-9F91-993A74EC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-127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7B7F5-3CF7-27E7-CA6C-BB3ACB18D573}"/>
              </a:ext>
            </a:extLst>
          </p:cNvPr>
          <p:cNvSpPr txBox="1"/>
          <p:nvPr/>
        </p:nvSpPr>
        <p:spPr>
          <a:xfrm>
            <a:off x="5257800" y="182344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Georgia" pitchFamily="18" charset="0"/>
              </a:rPr>
              <a:t>Market risk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4B62928-1CF9-AC83-0B7D-B0AEAF294161}"/>
              </a:ext>
            </a:extLst>
          </p:cNvPr>
          <p:cNvSpPr/>
          <p:nvPr/>
        </p:nvSpPr>
        <p:spPr>
          <a:xfrm>
            <a:off x="457200" y="6019800"/>
            <a:ext cx="381000" cy="3047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35939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57200" y="1192797"/>
            <a:ext cx="844769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Adoption/uptake is fraught with many sources of risk.</a:t>
            </a:r>
          </a:p>
          <a:p>
            <a:endParaRPr lang="en-US" sz="2800" dirty="0">
              <a:solidFill>
                <a:srgbClr val="1A1A1A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itchFamily="18" charset="0"/>
              </a:rPr>
              <a:t>Thus need E[gains] &gt; risk premia to induce/accelerate uptake of SAI innovations</a:t>
            </a:r>
          </a:p>
          <a:p>
            <a:endParaRPr lang="en-US" sz="2800" dirty="0">
              <a:solidFill>
                <a:srgbClr val="1A1A1A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itchFamily="18" charset="0"/>
              </a:rPr>
              <a:t>Ability/willingness to absorb risk varies a LOT.</a:t>
            </a:r>
          </a:p>
          <a:p>
            <a:endParaRPr lang="en-US" sz="2800" b="1" dirty="0">
              <a:solidFill>
                <a:srgbClr val="1A1A1A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itchFamily="18" charset="0"/>
              </a:rPr>
              <a:t>	Increase gains and/or decrease risk exposure 	through bundled interventions that accompany 	core agricultural innovation. </a:t>
            </a:r>
          </a:p>
          <a:p>
            <a:endParaRPr lang="en-US" sz="2800" b="1" dirty="0">
              <a:solidFill>
                <a:srgbClr val="1A1A1A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itchFamily="18" charset="0"/>
              </a:rPr>
              <a:t>	Hard to get the designs right to induce uptake at 	scale but not overcompensate (esp. well-off).</a:t>
            </a:r>
            <a:endParaRPr lang="en-US" sz="2000" b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2D0F7-9E6F-F0F4-7E52-806C03719BC5}"/>
              </a:ext>
            </a:extLst>
          </p:cNvPr>
          <p:cNvSpPr txBox="1"/>
          <p:nvPr/>
        </p:nvSpPr>
        <p:spPr>
          <a:xfrm>
            <a:off x="5257800" y="182344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Georgia" pitchFamily="18" charset="0"/>
              </a:rPr>
              <a:t>Risk is ubiquitous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114E0C8-B40F-30B3-D2C5-19F59FBBE0B3}"/>
              </a:ext>
            </a:extLst>
          </p:cNvPr>
          <p:cNvSpPr/>
          <p:nvPr/>
        </p:nvSpPr>
        <p:spPr>
          <a:xfrm>
            <a:off x="609600" y="4343400"/>
            <a:ext cx="381000" cy="3047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54204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4114800" y="0"/>
            <a:ext cx="505695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Thanks for your interest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E3E5C-3F12-4F42-8EE1-B874980D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304800" y="985838"/>
            <a:ext cx="3858447" cy="5768319"/>
          </a:xfrm>
          <a:prstGeom prst="rect">
            <a:avLst/>
          </a:prstGeom>
        </p:spPr>
      </p:pic>
      <p:pic>
        <p:nvPicPr>
          <p:cNvPr id="8" name="Picture 7" descr="dairycoopinManandona">
            <a:extLst>
              <a:ext uri="{FF2B5EF4-FFF2-40B4-BE49-F238E27FC236}">
                <a16:creationId xmlns:a16="http://schemas.microsoft.com/office/drawing/2014/main" id="{4A1A6671-A033-4222-8D58-FAC47AB3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81075"/>
            <a:ext cx="4326240" cy="5768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7065</TotalTime>
  <Words>364</Words>
  <Application>Microsoft Office PowerPoint</Application>
  <PresentationFormat>On-screen Show (4:3)</PresentationFormat>
  <Paragraphs>51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Cambria Math</vt:lpstr>
      <vt:lpstr>Georgia</vt:lpstr>
      <vt:lpstr>Times New Roman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Christopher Barrett</cp:lastModifiedBy>
  <cp:revision>240</cp:revision>
  <dcterms:created xsi:type="dcterms:W3CDTF">2001-03-15T21:53:34Z</dcterms:created>
  <dcterms:modified xsi:type="dcterms:W3CDTF">2026-04-19T18:56:03Z</dcterms:modified>
</cp:coreProperties>
</file>